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08979-1C9B-48CA-85DA-6BEBC908BD5F}">
          <p14:sldIdLst>
            <p14:sldId id="256"/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71"/>
            <p14:sldId id="268"/>
            <p14:sldId id="269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9924CE-E1A0-4B69-A04C-F737973BC2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7C2B969-2F34-4696-A75B-74517ED8D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BE257-1E46-F4F1-A717-4A18B344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en-US" sz="6600"/>
              <a:t>Grace Lake Standard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3BAAC-020F-095F-59A8-BE1343E31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839441"/>
            <a:ext cx="9499600" cy="526627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July 28-31, 2025</a:t>
            </a:r>
            <a:br>
              <a:rPr lang="en-US" sz="1000" dirty="0">
                <a:solidFill>
                  <a:srgbClr val="FFFFFF"/>
                </a:solidFill>
              </a:rPr>
            </a:br>
            <a:br>
              <a:rPr lang="en-US" sz="1000" dirty="0">
                <a:solidFill>
                  <a:srgbClr val="FFFFFF"/>
                </a:solidFill>
              </a:rPr>
            </a:b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3EFD8-E580-216F-9EAA-02130274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0394"/>
            <a:ext cx="10938932" cy="19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4EF8E-2CD7-6D6F-E423-B5A4B01A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524A-3270-5601-A61B-DCE086571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32" y="1586545"/>
            <a:ext cx="7144316" cy="3352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Results – Black Crappie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CPUE: 4.1 fish/GN</a:t>
            </a:r>
            <a:br>
              <a:rPr lang="en-US" sz="3200" dirty="0"/>
            </a:br>
            <a:r>
              <a:rPr lang="en-US" sz="3200" dirty="0"/>
              <a:t>Sizes: 5.3 – 12.1 inches</a:t>
            </a:r>
            <a:br>
              <a:rPr lang="en-US" sz="3200" dirty="0"/>
            </a:br>
            <a:r>
              <a:rPr lang="en-US" sz="3200" dirty="0"/>
              <a:t>Mean length: 9.8 inches</a:t>
            </a:r>
            <a:br>
              <a:rPr lang="en-US" sz="3200" dirty="0"/>
            </a:br>
            <a:r>
              <a:rPr lang="en-US" sz="3200" dirty="0"/>
              <a:t>53% of all BLC captured &gt;10 inches</a:t>
            </a:r>
            <a:br>
              <a:rPr lang="en-US" sz="3200" dirty="0"/>
            </a:br>
            <a:r>
              <a:rPr lang="en-US" sz="3200" dirty="0"/>
              <a:t>Achieving 10 inches between 4 and 5 years</a:t>
            </a:r>
            <a:br>
              <a:rPr lang="en-US" sz="3200" dirty="0"/>
            </a:br>
            <a:r>
              <a:rPr lang="en-US" sz="3200" dirty="0"/>
              <a:t>2021 year class dominates current pop. (61%)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2C805-1708-2C15-EC52-4A408B62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A01A2-C502-27F9-588E-A12DB107E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05" y="1005204"/>
            <a:ext cx="36394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0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1028D-7139-1FED-D874-7DED9D784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06A2AF-B8A7-799F-4A0D-2823C7013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5654631" cy="1645920"/>
          </a:xfrm>
        </p:spPr>
        <p:txBody>
          <a:bodyPr/>
          <a:lstStyle/>
          <a:p>
            <a:r>
              <a:rPr lang="en-US" dirty="0"/>
              <a:t>Historical Catch – Black Crappie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D1D04-AAD3-F75F-D806-C0D8629D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9BA9B-6610-025E-288F-6484D223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89" y="1334496"/>
            <a:ext cx="8651421" cy="52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D1F3-3F0B-003A-BB8C-F3ECD219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1411-2A66-0BF1-7146-814107510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32" y="1586545"/>
            <a:ext cx="7144316" cy="3352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Results – Largemouth Bass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CPUE: 6.5 fish/GN</a:t>
            </a:r>
            <a:br>
              <a:rPr lang="en-US" sz="3200" dirty="0"/>
            </a:br>
            <a:r>
              <a:rPr lang="en-US" sz="3200" dirty="0"/>
              <a:t>Sizes: 5.6 – 20.2 inches</a:t>
            </a:r>
            <a:br>
              <a:rPr lang="en-US" sz="3200" dirty="0"/>
            </a:br>
            <a:r>
              <a:rPr lang="en-US" sz="3200" dirty="0"/>
              <a:t>Mean length: 11.4 inches</a:t>
            </a:r>
            <a:br>
              <a:rPr lang="en-US" sz="3200" dirty="0"/>
            </a:br>
            <a:r>
              <a:rPr lang="en-US" sz="3200" dirty="0"/>
              <a:t>29% of all LMB captured &gt;12 inches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5EB73-E1D0-AC7A-7AAB-582D8B7C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012D66-BF60-ECFF-DF13-0D639505B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2" y="1765773"/>
            <a:ext cx="4632950" cy="31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6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C843C-623A-80AF-1BDF-88A69C737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F9B932-6C6B-7BC1-F96C-837D9D6A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6234734" cy="1645920"/>
          </a:xfrm>
        </p:spPr>
        <p:txBody>
          <a:bodyPr/>
          <a:lstStyle/>
          <a:p>
            <a:r>
              <a:rPr lang="en-US" dirty="0"/>
              <a:t>Historical Catch – Largemouth Bass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EA98-F419-44BF-2637-286C46FAD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3C657-E9FC-2B0B-B480-01BC5DCD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6" y="1443263"/>
            <a:ext cx="8387227" cy="50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48C39-6BAB-A574-1AEC-EDC0EB49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BF65-4B22-9C9F-0F79-80502082F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32" y="1586545"/>
            <a:ext cx="7144316" cy="3352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Results – Yellow Perch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CPUE: 8.8 fish/GN</a:t>
            </a:r>
            <a:br>
              <a:rPr lang="en-US" sz="3200" dirty="0"/>
            </a:br>
            <a:r>
              <a:rPr lang="en-US" sz="3200" dirty="0"/>
              <a:t>Sizes: 5.5 – 10.3 inches</a:t>
            </a:r>
            <a:br>
              <a:rPr lang="en-US" sz="3200" dirty="0"/>
            </a:br>
            <a:r>
              <a:rPr lang="en-US" sz="3200" dirty="0"/>
              <a:t>Mean length: 7.9 inches</a:t>
            </a:r>
            <a:br>
              <a:rPr lang="en-US" sz="3200" dirty="0"/>
            </a:br>
            <a:r>
              <a:rPr lang="en-US" sz="3200" dirty="0"/>
              <a:t>53% of all YEP captured &gt;8 inches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907E6-A07D-EF15-5865-29666BCB0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76588-3D25-2190-81DC-9A6A55652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29" y="1464827"/>
            <a:ext cx="50418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5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5373-7DF7-BF17-7486-EC211B91A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33F0C8-CCBE-E625-42AD-DBB58133E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5654631" cy="1645920"/>
          </a:xfrm>
        </p:spPr>
        <p:txBody>
          <a:bodyPr/>
          <a:lstStyle/>
          <a:p>
            <a:r>
              <a:rPr lang="en-US" dirty="0"/>
              <a:t>Historical Catch – Yellow Perch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A5B91-B12E-CCB4-F95C-F31D44D48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2A008-2CD7-AE65-427C-311B7B80E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01" y="1413546"/>
            <a:ext cx="8469998" cy="50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3E4FC-867C-BB3D-8BCF-C69BD6CCB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76B8F9-6DCA-D9FB-CDBE-19D368E55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5654631" cy="4068536"/>
          </a:xfrm>
        </p:spPr>
        <p:txBody>
          <a:bodyPr>
            <a:normAutofit/>
          </a:bodyPr>
          <a:lstStyle/>
          <a:p>
            <a:r>
              <a:rPr lang="en-US" dirty="0"/>
              <a:t>Other species found:</a:t>
            </a:r>
          </a:p>
          <a:p>
            <a:r>
              <a:rPr lang="en-US" dirty="0"/>
              <a:t>Brown Bullhead</a:t>
            </a:r>
            <a:br>
              <a:rPr lang="en-US" dirty="0"/>
            </a:br>
            <a:r>
              <a:rPr lang="en-US" dirty="0"/>
              <a:t>Hybrid Sunfish</a:t>
            </a:r>
            <a:br>
              <a:rPr lang="en-US" dirty="0"/>
            </a:br>
            <a:r>
              <a:rPr lang="en-US" dirty="0"/>
              <a:t>Pumpkinseed</a:t>
            </a:r>
            <a:br>
              <a:rPr lang="en-US" dirty="0"/>
            </a:br>
            <a:r>
              <a:rPr lang="en-US" dirty="0"/>
              <a:t>Rock Bass</a:t>
            </a:r>
            <a:br>
              <a:rPr lang="en-US" dirty="0"/>
            </a:br>
            <a:r>
              <a:rPr lang="en-US" dirty="0"/>
              <a:t>White Sucker</a:t>
            </a:r>
            <a:br>
              <a:rPr lang="en-US" dirty="0"/>
            </a:br>
            <a:r>
              <a:rPr lang="en-US" dirty="0"/>
              <a:t>Yellow Bullhead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E293B-90F7-2689-8AD0-5EFF49760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59ADC-64B6-DABF-42ED-C05F0C9F1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93" y="1402879"/>
            <a:ext cx="6191789" cy="48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D2C9-B5E9-1E8C-524D-4445F608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04028E-0591-FDB6-EA9F-1047E1F5F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1718267"/>
            <a:ext cx="10528513" cy="4139921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Any Questions?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Andrew Wiering</a:t>
            </a:r>
            <a:br>
              <a:rPr lang="en-US" dirty="0"/>
            </a:br>
            <a:r>
              <a:rPr lang="en-US" dirty="0"/>
              <a:t>DNR Fisheries – Bemidji Area</a:t>
            </a:r>
            <a:br>
              <a:rPr lang="en-US" dirty="0"/>
            </a:br>
            <a:r>
              <a:rPr lang="en-US" dirty="0"/>
              <a:t>218-308-2338</a:t>
            </a:r>
            <a:br>
              <a:rPr lang="en-US" dirty="0"/>
            </a:br>
            <a:r>
              <a:rPr lang="en-US" dirty="0"/>
              <a:t>Andrew.wiering@state.mn.us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CA686-E4FD-A978-FE26-B55100231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0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953A-754B-1F67-777C-DD1443C2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E7159B-8309-F09F-C793-3C27DE207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813916"/>
            <a:ext cx="5428488" cy="5038880"/>
          </a:xfrm>
        </p:spPr>
        <p:txBody>
          <a:bodyPr/>
          <a:lstStyle/>
          <a:p>
            <a:r>
              <a:rPr lang="en-US" dirty="0"/>
              <a:t>Survey every 5 years</a:t>
            </a:r>
          </a:p>
          <a:p>
            <a:r>
              <a:rPr lang="en-US" dirty="0"/>
              <a:t>Primarily managed for Walleye</a:t>
            </a:r>
          </a:p>
          <a:p>
            <a:r>
              <a:rPr lang="en-US" dirty="0"/>
              <a:t>Stocked with Walleye fingerlings annually at a rate of 1.5 lbs/littoral-acre (~500 lbs.)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8BCC7-B41A-1CB9-CB12-CB5891AB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1185F2-85EF-3B2C-1203-34079F8E4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76477"/>
              </p:ext>
            </p:extLst>
          </p:nvPr>
        </p:nvGraphicFramePr>
        <p:xfrm>
          <a:off x="6275552" y="1195288"/>
          <a:ext cx="4977393" cy="4841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269">
                  <a:extLst>
                    <a:ext uri="{9D8B030D-6E8A-4147-A177-3AD203B41FA5}">
                      <a16:colId xmlns:a16="http://schemas.microsoft.com/office/drawing/2014/main" val="2330658878"/>
                    </a:ext>
                  </a:extLst>
                </a:gridCol>
                <a:gridCol w="589609">
                  <a:extLst>
                    <a:ext uri="{9D8B030D-6E8A-4147-A177-3AD203B41FA5}">
                      <a16:colId xmlns:a16="http://schemas.microsoft.com/office/drawing/2014/main" val="188593838"/>
                    </a:ext>
                  </a:extLst>
                </a:gridCol>
                <a:gridCol w="891269">
                  <a:extLst>
                    <a:ext uri="{9D8B030D-6E8A-4147-A177-3AD203B41FA5}">
                      <a16:colId xmlns:a16="http://schemas.microsoft.com/office/drawing/2014/main" val="3144179713"/>
                    </a:ext>
                  </a:extLst>
                </a:gridCol>
                <a:gridCol w="671879">
                  <a:extLst>
                    <a:ext uri="{9D8B030D-6E8A-4147-A177-3AD203B41FA5}">
                      <a16:colId xmlns:a16="http://schemas.microsoft.com/office/drawing/2014/main" val="728462791"/>
                    </a:ext>
                  </a:extLst>
                </a:gridCol>
                <a:gridCol w="1096946">
                  <a:extLst>
                    <a:ext uri="{9D8B030D-6E8A-4147-A177-3AD203B41FA5}">
                      <a16:colId xmlns:a16="http://schemas.microsoft.com/office/drawing/2014/main" val="3140809293"/>
                    </a:ext>
                  </a:extLst>
                </a:gridCol>
                <a:gridCol w="836421">
                  <a:extLst>
                    <a:ext uri="{9D8B030D-6E8A-4147-A177-3AD203B41FA5}">
                      <a16:colId xmlns:a16="http://schemas.microsoft.com/office/drawing/2014/main" val="270391356"/>
                    </a:ext>
                  </a:extLst>
                </a:gridCol>
              </a:tblGrid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Lake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Year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Species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Strain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Life Stage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Pounds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825709428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YRL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539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3302607400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ADL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3001901017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945175300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YRL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2927093879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194216987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619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946908373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527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3107347822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2640873143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195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2575934892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294309033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577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925277014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YRL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3680869595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250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890815540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YRL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748716346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YRL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1812234201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ADL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229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2985058039"/>
                  </a:ext>
                </a:extLst>
              </a:tr>
              <a:tr h="2689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GRACE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2025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WAE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MIS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FGL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300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5" marR="6155" marT="6155" marB="0" anchor="b"/>
                </a:tc>
                <a:extLst>
                  <a:ext uri="{0D108BD9-81ED-4DB2-BD59-A6C34878D82A}">
                    <a16:rowId xmlns:a16="http://schemas.microsoft.com/office/drawing/2014/main" val="26174628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24A1194-83B8-2ED9-2BA1-BA5D79444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5" y="3616144"/>
            <a:ext cx="4343943" cy="27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54AE7-A72C-132A-D996-7D6AC22F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BFFA-14DE-D346-8B68-FA68AB52D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787" y="844891"/>
            <a:ext cx="5325348" cy="5168217"/>
          </a:xfrm>
        </p:spPr>
        <p:txBody>
          <a:bodyPr/>
          <a:lstStyle/>
          <a:p>
            <a:r>
              <a:rPr lang="en-US" sz="3200" dirty="0"/>
              <a:t>What work is done during a standard survey?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12 Trap Nets</a:t>
            </a:r>
            <a:br>
              <a:rPr lang="en-US" sz="3200" dirty="0"/>
            </a:br>
            <a:r>
              <a:rPr lang="en-US" sz="3200" dirty="0"/>
              <a:t>12 Gill Nets</a:t>
            </a:r>
            <a:br>
              <a:rPr lang="en-US" sz="3200" dirty="0"/>
            </a:br>
            <a:r>
              <a:rPr lang="en-US" sz="3200" dirty="0"/>
              <a:t>1 Water Quality Assessment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B82EF-E212-AF65-96F6-28EF46AE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8C27F-6482-1D25-BB97-7721FCAD0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7" y="284511"/>
            <a:ext cx="4859665" cy="62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B73D1-0462-2C21-5DF5-5484B99B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5429-EFDC-0BA5-0862-3A15623C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6189182" cy="3352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Results – Walleye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CPUE: 5.3 fish/GN</a:t>
            </a:r>
            <a:br>
              <a:rPr lang="en-US" sz="3200" dirty="0"/>
            </a:br>
            <a:r>
              <a:rPr lang="en-US" sz="3200" dirty="0"/>
              <a:t>Sizes: 10.4 – 28.5 inches</a:t>
            </a:r>
            <a:br>
              <a:rPr lang="en-US" sz="3200" dirty="0"/>
            </a:br>
            <a:r>
              <a:rPr lang="en-US" sz="3200" dirty="0"/>
              <a:t>Mean length: 18.1 inches</a:t>
            </a:r>
            <a:br>
              <a:rPr lang="en-US" sz="3200" dirty="0"/>
            </a:br>
            <a:r>
              <a:rPr lang="en-US" sz="3200" dirty="0"/>
              <a:t>Achieving 15 inches by age-6</a:t>
            </a:r>
            <a:br>
              <a:rPr lang="en-US" sz="3200" dirty="0"/>
            </a:br>
            <a:r>
              <a:rPr lang="en-US" sz="3200" dirty="0"/>
              <a:t>Year class strength: age-2 (2023, n=12)</a:t>
            </a:r>
            <a:br>
              <a:rPr lang="en-US" sz="3200" dirty="0"/>
            </a:br>
            <a:r>
              <a:rPr lang="en-US" sz="3200" dirty="0"/>
              <a:t>age-3 (2022, n=11), age-6 (2019, n =14)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781C1-4DB8-1D09-30CC-82A7D285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6F5BC-CE01-47DB-0E71-4C638B27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55" y="1695240"/>
            <a:ext cx="5201279" cy="34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1C8A8-E628-ED58-6C35-E2852705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00BC89-F3B2-5143-EA0D-89F9330D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4622243" cy="1645920"/>
          </a:xfrm>
        </p:spPr>
        <p:txBody>
          <a:bodyPr/>
          <a:lstStyle/>
          <a:p>
            <a:r>
              <a:rPr lang="en-US" dirty="0"/>
              <a:t>Historical Catch – Walleye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9E172-44D9-B121-AC08-0276CCC7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097E2-49BB-BB28-D358-B8A34C35A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49" y="1518621"/>
            <a:ext cx="8157102" cy="49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50E07-DE62-B009-0EB9-6C49107C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9BC5-F802-C9A3-C6FC-98955A93D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33" y="1586545"/>
            <a:ext cx="6189182" cy="3352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Results – Northern Pike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CPUE: 15.8 fish/GN</a:t>
            </a:r>
            <a:br>
              <a:rPr lang="en-US" sz="3200" dirty="0"/>
            </a:br>
            <a:r>
              <a:rPr lang="en-US" sz="3200" dirty="0"/>
              <a:t>Sizes: 14.2 – 34.4 inches</a:t>
            </a:r>
            <a:br>
              <a:rPr lang="en-US" sz="3200" dirty="0"/>
            </a:br>
            <a:r>
              <a:rPr lang="en-US" sz="3200" dirty="0"/>
              <a:t>Mean length: 20.3 inches</a:t>
            </a:r>
            <a:br>
              <a:rPr lang="en-US" sz="3200" dirty="0"/>
            </a:br>
            <a:r>
              <a:rPr lang="en-US" sz="3200" dirty="0"/>
              <a:t>11% in the 22-26 zone PSL</a:t>
            </a:r>
            <a:br>
              <a:rPr lang="en-US" sz="3200" dirty="0"/>
            </a:br>
            <a:r>
              <a:rPr lang="en-US" sz="3200" dirty="0"/>
              <a:t>15% exceeded 26 inches</a:t>
            </a:r>
            <a:br>
              <a:rPr lang="en-US" sz="3200" dirty="0"/>
            </a:br>
            <a:r>
              <a:rPr lang="en-US" sz="3200" dirty="0"/>
              <a:t>Abundance of small pike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85631-3E92-1F60-9FBC-E5DB3C992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F8AF5C-3A10-1FD2-212A-A1F89885F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92836"/>
              </p:ext>
            </p:extLst>
          </p:nvPr>
        </p:nvGraphicFramePr>
        <p:xfrm>
          <a:off x="6429785" y="1005204"/>
          <a:ext cx="3353312" cy="568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811674" imgH="4762563" progId="Excel.Sheet.12">
                  <p:embed/>
                </p:oleObj>
              </mc:Choice>
              <mc:Fallback>
                <p:oleObj name="Worksheet" r:id="rId3" imgW="2811674" imgH="476256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8F8AF5C-3A10-1FD2-212A-A1F89885F7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9785" y="1005204"/>
                        <a:ext cx="3353312" cy="5680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4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DA83-1971-5A7E-402A-19B7BCF5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4A5E4C-FB52-4B06-D4CB-DFFC75F2A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5654631" cy="1645920"/>
          </a:xfrm>
        </p:spPr>
        <p:txBody>
          <a:bodyPr/>
          <a:lstStyle/>
          <a:p>
            <a:r>
              <a:rPr lang="en-US" dirty="0"/>
              <a:t>Historical Catch – Northern Pike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CD5F-AD90-5D6C-C242-5669A77E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F0BE9A-4C12-B56F-4972-49B9E8CE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184" y="1356528"/>
            <a:ext cx="8080562" cy="48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9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A2151-2510-02D2-332A-585CDC8A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46C5-2819-9AA9-07B5-C20CDD19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33" y="1586545"/>
            <a:ext cx="6387232" cy="335280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Results – Bluegill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CPUE: 14.6 fish/TN</a:t>
            </a:r>
            <a:br>
              <a:rPr lang="en-US" sz="3200" dirty="0"/>
            </a:br>
            <a:r>
              <a:rPr lang="en-US" sz="3200" dirty="0"/>
              <a:t>Sizes: 3.1 – 9.1 inches</a:t>
            </a:r>
            <a:br>
              <a:rPr lang="en-US" sz="3200" dirty="0"/>
            </a:br>
            <a:r>
              <a:rPr lang="en-US" sz="3200" dirty="0"/>
              <a:t>Mean length: 6.8 inches</a:t>
            </a:r>
            <a:br>
              <a:rPr lang="en-US" sz="3200" dirty="0"/>
            </a:br>
            <a:r>
              <a:rPr lang="en-US" sz="3200" dirty="0"/>
              <a:t>8% of all BLG captured &gt;8 inches</a:t>
            </a:r>
            <a:br>
              <a:rPr lang="en-US" sz="3200" dirty="0"/>
            </a:br>
            <a:r>
              <a:rPr lang="en-US" sz="3200" dirty="0"/>
              <a:t>Achieving 8 inches between 6 and 7 years</a:t>
            </a:r>
            <a:br>
              <a:rPr lang="en-US" sz="3200" dirty="0"/>
            </a:br>
            <a:r>
              <a:rPr lang="en-US" sz="3200" dirty="0"/>
              <a:t>Recruitment is high and consistent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46AAB-E592-9A8A-F933-97507E95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D2EAD-17CD-C886-E67F-842E688B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65" y="2021502"/>
            <a:ext cx="4878864" cy="32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259F9-E4AB-9C53-B108-FDA00211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7ABDE72-19AF-B7E7-6B4A-3366E6667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34" y="804915"/>
            <a:ext cx="5654631" cy="1645920"/>
          </a:xfrm>
        </p:spPr>
        <p:txBody>
          <a:bodyPr/>
          <a:lstStyle/>
          <a:p>
            <a:r>
              <a:rPr lang="en-US" dirty="0"/>
              <a:t>Historical Catch – Bluegill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F9DBC-EE70-9314-88B8-A320C351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6" y="90802"/>
            <a:ext cx="4977394" cy="914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4155C-DA89-CAB2-63B5-027DE186E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67" y="1303013"/>
            <a:ext cx="8586865" cy="51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631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7034</TotalTime>
  <Words>555</Words>
  <Application>Microsoft Office PowerPoint</Application>
  <PresentationFormat>Widescreen</PresentationFormat>
  <Paragraphs>132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Metropolitan</vt:lpstr>
      <vt:lpstr>Worksheet</vt:lpstr>
      <vt:lpstr>Grace Lake Standard Survey</vt:lpstr>
      <vt:lpstr>PowerPoint Presentation</vt:lpstr>
      <vt:lpstr>What work is done during a standard survey?  12 Trap Nets 12 Gill Nets 1 Water Quality Assessment     </vt:lpstr>
      <vt:lpstr>     Results – Walleye  CPUE: 5.3 fish/GN Sizes: 10.4 – 28.5 inches Mean length: 18.1 inches Achieving 15 inches by age-6 Year class strength: age-2 (2023, n=12) age-3 (2022, n=11), age-6 (2019, n =14)</vt:lpstr>
      <vt:lpstr>PowerPoint Presentation</vt:lpstr>
      <vt:lpstr>     Results – Northern Pike  CPUE: 15.8 fish/GN Sizes: 14.2 – 34.4 inches Mean length: 20.3 inches 11% in the 22-26 zone PSL 15% exceeded 26 inches Abundance of small pike  </vt:lpstr>
      <vt:lpstr>PowerPoint Presentation</vt:lpstr>
      <vt:lpstr>     Results – Bluegill  CPUE: 14.6 fish/TN Sizes: 3.1 – 9.1 inches Mean length: 6.8 inches 8% of all BLG captured &gt;8 inches Achieving 8 inches between 6 and 7 years Recruitment is high and consistent</vt:lpstr>
      <vt:lpstr>PowerPoint Presentation</vt:lpstr>
      <vt:lpstr>     Results – Black Crappie  CPUE: 4.1 fish/GN Sizes: 5.3 – 12.1 inches Mean length: 9.8 inches 53% of all BLC captured &gt;10 inches Achieving 10 inches between 4 and 5 years 2021 year class dominates current pop. (61%)</vt:lpstr>
      <vt:lpstr>PowerPoint Presentation</vt:lpstr>
      <vt:lpstr>     Results – Largemouth Bass  CPUE: 6.5 fish/GN Sizes: 5.6 – 20.2 inches Mean length: 11.4 inches 29% of all LMB captured &gt;12 inches </vt:lpstr>
      <vt:lpstr>PowerPoint Presentation</vt:lpstr>
      <vt:lpstr>     Results – Yellow Perch  CPUE: 8.8 fish/GN Sizes: 5.5 – 10.3 inches Mean length: 7.9 inches 53% of all YEP captured &gt;8 inches </vt:lpstr>
      <vt:lpstr>PowerPoint Presentation</vt:lpstr>
      <vt:lpstr>PowerPoint Presentation</vt:lpstr>
      <vt:lpstr>PowerPoint Presentation</vt:lpstr>
    </vt:vector>
  </TitlesOfParts>
  <Company>MNDNR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Wiering, Andrew (DNR)</dc:creator>
  <cp:lastModifiedBy>Wiering, Andrew (DNR)</cp:lastModifiedBy>
  <cp:revision>20</cp:revision>
  <dcterms:created xsi:type="dcterms:W3CDTF">2026-05-20T17:22:30Z</dcterms:created>
  <dcterms:modified xsi:type="dcterms:W3CDTF">2026-05-30T14:02:20Z</dcterms:modified>
</cp:coreProperties>
</file>