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71" r:id="rId14"/>
    <p:sldId id="268" r:id="rId15"/>
    <p:sldId id="269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F708979-1C9B-48CA-85DA-6BEBC908BD5F}">
          <p14:sldIdLst>
            <p14:sldId id="256"/>
            <p14:sldId id="260"/>
            <p14:sldId id="258"/>
            <p14:sldId id="259"/>
            <p14:sldId id="261"/>
            <p14:sldId id="262"/>
            <p14:sldId id="263"/>
            <p14:sldId id="264"/>
            <p14:sldId id="265"/>
            <p14:sldId id="266"/>
            <p14:sldId id="267"/>
            <p14:sldId id="270"/>
            <p14:sldId id="271"/>
            <p14:sldId id="268"/>
            <p14:sldId id="269"/>
            <p14:sldId id="272"/>
            <p14:sldId id="27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7C9924CE-E1A0-4B69-A04C-F737973BC209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17C2B969-2F34-4696-A75B-74517ED8D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637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24CE-E1A0-4B69-A04C-F737973BC209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2B969-2F34-4696-A75B-74517ED8D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436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24CE-E1A0-4B69-A04C-F737973BC209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2B969-2F34-4696-A75B-74517ED8D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227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24CE-E1A0-4B69-A04C-F737973BC209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2B969-2F34-4696-A75B-74517ED8D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00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24CE-E1A0-4B69-A04C-F737973BC209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2B969-2F34-4696-A75B-74517ED8D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14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24CE-E1A0-4B69-A04C-F737973BC209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2B969-2F34-4696-A75B-74517ED8D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452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24CE-E1A0-4B69-A04C-F737973BC209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2B969-2F34-4696-A75B-74517ED8D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96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24CE-E1A0-4B69-A04C-F737973BC209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2B969-2F34-4696-A75B-74517ED8D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57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24CE-E1A0-4B69-A04C-F737973BC209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2B969-2F34-4696-A75B-74517ED8D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317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24CE-E1A0-4B69-A04C-F737973BC209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17C2B969-2F34-4696-A75B-74517ED8D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238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7C9924CE-E1A0-4B69-A04C-F737973BC209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17C2B969-2F34-4696-A75B-74517ED8D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8016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7C9924CE-E1A0-4B69-A04C-F737973BC209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17C2B969-2F34-4696-A75B-74517ED8D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299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C4A892D-088E-4414-965D-1F8C4212F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1BE257-1E46-F4F1-A717-4A18B344B0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1" y="4714251"/>
            <a:ext cx="10923638" cy="1125190"/>
          </a:xfrm>
        </p:spPr>
        <p:txBody>
          <a:bodyPr>
            <a:normAutofit/>
          </a:bodyPr>
          <a:lstStyle/>
          <a:p>
            <a:r>
              <a:rPr lang="en-US" sz="6600"/>
              <a:t>Grace Lake Standard Survey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C3BAAC-020F-095F-59A8-BE1343E313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5839441"/>
            <a:ext cx="9499600" cy="526627"/>
          </a:xfrm>
        </p:spPr>
        <p:txBody>
          <a:bodyPr>
            <a:normAutofit fontScale="77500" lnSpcReduction="20000"/>
          </a:bodyPr>
          <a:lstStyle/>
          <a:p>
            <a:r>
              <a:rPr lang="en-US" sz="3500" dirty="0">
                <a:solidFill>
                  <a:srgbClr val="FFFFFF"/>
                </a:solidFill>
              </a:rPr>
              <a:t>July 28-31, 2025</a:t>
            </a:r>
            <a:br>
              <a:rPr lang="en-US" sz="1000" dirty="0">
                <a:solidFill>
                  <a:srgbClr val="FFFFFF"/>
                </a:solidFill>
              </a:rPr>
            </a:br>
            <a:br>
              <a:rPr lang="en-US" sz="1000" dirty="0">
                <a:solidFill>
                  <a:srgbClr val="FFFFFF"/>
                </a:solidFill>
              </a:rPr>
            </a:b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72BC85F-BF83-4D6D-A1BC-8EE5822F0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45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43EFD8-E580-216F-9EAA-02130274F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440394"/>
            <a:ext cx="10938932" cy="1996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603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4EF8E-2CD7-6D6F-E423-B5A4B01A2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8524A-3270-5601-A61B-DCE086571E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832" y="1586545"/>
            <a:ext cx="7144316" cy="3352800"/>
          </a:xfrm>
        </p:spPr>
        <p:txBody>
          <a:bodyPr/>
          <a:lstStyle/>
          <a:p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Results – Black Crappie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CPUE: 4.1 fish/GN</a:t>
            </a:r>
            <a:br>
              <a:rPr lang="en-US" sz="3200" dirty="0"/>
            </a:br>
            <a:r>
              <a:rPr lang="en-US" sz="3200" dirty="0"/>
              <a:t>Sizes: 5.3 – 12.1 inches</a:t>
            </a:r>
            <a:br>
              <a:rPr lang="en-US" sz="3200" dirty="0"/>
            </a:br>
            <a:r>
              <a:rPr lang="en-US" sz="3200" dirty="0"/>
              <a:t>Mean length: 9.8 inches</a:t>
            </a:r>
            <a:br>
              <a:rPr lang="en-US" sz="3200" dirty="0"/>
            </a:br>
            <a:r>
              <a:rPr lang="en-US" sz="3200" dirty="0"/>
              <a:t>53% of all BLC captured &gt;10 inches</a:t>
            </a:r>
            <a:br>
              <a:rPr lang="en-US" sz="3200" dirty="0"/>
            </a:br>
            <a:r>
              <a:rPr lang="en-US" sz="3200" dirty="0"/>
              <a:t>Achieving 10 inches between 4 and 5 years</a:t>
            </a:r>
            <a:br>
              <a:rPr lang="en-US" sz="3200" dirty="0"/>
            </a:br>
            <a:r>
              <a:rPr lang="en-US" sz="3200" dirty="0"/>
              <a:t>2021 year class dominates current pop. (61%)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B2C805-1708-2C15-EC52-4A408B623C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606" y="90802"/>
            <a:ext cx="4977394" cy="9144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1A01A2-C502-27F9-588E-A12DB107E3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305" y="1005204"/>
            <a:ext cx="3639403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004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1028D-7139-1FED-D874-7DED9D784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06A2AF-B8A7-799F-4A0D-2823C70130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5834" y="804915"/>
            <a:ext cx="5654631" cy="1645920"/>
          </a:xfrm>
        </p:spPr>
        <p:txBody>
          <a:bodyPr/>
          <a:lstStyle/>
          <a:p>
            <a:r>
              <a:rPr lang="en-US" dirty="0"/>
              <a:t>Historical Catch – Black Crappie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DD1D04-AAD3-F75F-D806-C0D8629DAC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606" y="90802"/>
            <a:ext cx="4977394" cy="9144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99BA9B-6610-025E-288F-6484D2237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0289" y="1334496"/>
            <a:ext cx="8651421" cy="520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609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FD1F3-3F0B-003A-BB8C-F3ECD2191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C1411-2A66-0BF1-7146-814107510C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832" y="1586545"/>
            <a:ext cx="7144316" cy="3352800"/>
          </a:xfrm>
        </p:spPr>
        <p:txBody>
          <a:bodyPr/>
          <a:lstStyle/>
          <a:p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Results – Largemouth Bass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CPUE: 6.5 fish/GN</a:t>
            </a:r>
            <a:br>
              <a:rPr lang="en-US" sz="3200" dirty="0"/>
            </a:br>
            <a:r>
              <a:rPr lang="en-US" sz="3200" dirty="0"/>
              <a:t>Sizes: 5.6 – 20.2 inches</a:t>
            </a:r>
            <a:br>
              <a:rPr lang="en-US" sz="3200" dirty="0"/>
            </a:br>
            <a:r>
              <a:rPr lang="en-US" sz="3200" dirty="0"/>
              <a:t>Mean length: 11.4 inches</a:t>
            </a:r>
            <a:br>
              <a:rPr lang="en-US" sz="3200" dirty="0"/>
            </a:br>
            <a:r>
              <a:rPr lang="en-US" sz="3200" dirty="0"/>
              <a:t>29% of all LMB captured &gt;12 inches</a:t>
            </a:r>
            <a:br>
              <a:rPr lang="en-US" sz="3200" dirty="0"/>
            </a:b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C5EB73-E1D0-AC7A-7AAB-582D8B7C0C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606" y="90802"/>
            <a:ext cx="4977394" cy="9144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2012D66-BF60-ECFF-DF13-0D639505B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572" y="1765773"/>
            <a:ext cx="4632950" cy="317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7695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C843C-623A-80AF-1BDF-88A69C737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DF9B932-6C6B-7BC1-F96C-837D9D6A9A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5834" y="804915"/>
            <a:ext cx="6234734" cy="1645920"/>
          </a:xfrm>
        </p:spPr>
        <p:txBody>
          <a:bodyPr/>
          <a:lstStyle/>
          <a:p>
            <a:r>
              <a:rPr lang="en-US" dirty="0"/>
              <a:t>Historical Catch – Largemouth Bass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6FEA98-F419-44BF-2637-286C46FAD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606" y="90802"/>
            <a:ext cx="4977394" cy="9144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C3C657-E9FC-2B0B-B480-01BC5DCD4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2386" y="1443263"/>
            <a:ext cx="8387227" cy="504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727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348C39-6BAB-A574-1AEC-EDC0EB490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4BF65-4B22-9C9F-0F79-80502082F7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832" y="1586545"/>
            <a:ext cx="7144316" cy="3352800"/>
          </a:xfrm>
        </p:spPr>
        <p:txBody>
          <a:bodyPr/>
          <a:lstStyle/>
          <a:p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Results – Yellow Perch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CPUE: 8.8 fish/GN</a:t>
            </a:r>
            <a:br>
              <a:rPr lang="en-US" sz="3200" dirty="0"/>
            </a:br>
            <a:r>
              <a:rPr lang="en-US" sz="3200" dirty="0"/>
              <a:t>Sizes: 5.5 – 10.3 inches</a:t>
            </a:r>
            <a:br>
              <a:rPr lang="en-US" sz="3200" dirty="0"/>
            </a:br>
            <a:r>
              <a:rPr lang="en-US" sz="3200" dirty="0"/>
              <a:t>Mean length: 7.9 inches</a:t>
            </a:r>
            <a:br>
              <a:rPr lang="en-US" sz="3200" dirty="0"/>
            </a:br>
            <a:r>
              <a:rPr lang="en-US" sz="3200" dirty="0"/>
              <a:t>53% of all YEP captured &gt;8 inches</a:t>
            </a:r>
            <a:br>
              <a:rPr lang="en-US" sz="3200" dirty="0"/>
            </a:b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C907E6-A07D-EF15-5865-29666BCB0F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606" y="90802"/>
            <a:ext cx="4977394" cy="9144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5176588-3D25-2190-81DC-9A6A55652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529" y="1464827"/>
            <a:ext cx="5041805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752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E5373-7DF7-BF17-7486-EC211B91A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833F0C8-CCBE-E625-42AD-DBB58133E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5834" y="804915"/>
            <a:ext cx="5654631" cy="1645920"/>
          </a:xfrm>
        </p:spPr>
        <p:txBody>
          <a:bodyPr/>
          <a:lstStyle/>
          <a:p>
            <a:r>
              <a:rPr lang="en-US" dirty="0"/>
              <a:t>Historical Catch – Yellow Perch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7A5B91-B12E-CCB4-F95C-F31D44D488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606" y="90802"/>
            <a:ext cx="4977394" cy="9144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FC2A008-2CD7-AE65-427C-311B7B80E8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1001" y="1413546"/>
            <a:ext cx="8469998" cy="509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368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3E4FC-867C-BB3D-8BCF-C69BD6CCB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176B8F9-6DCA-D9FB-CDBE-19D368E557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5834" y="804915"/>
            <a:ext cx="5654631" cy="4068536"/>
          </a:xfrm>
        </p:spPr>
        <p:txBody>
          <a:bodyPr>
            <a:normAutofit/>
          </a:bodyPr>
          <a:lstStyle/>
          <a:p>
            <a:r>
              <a:rPr lang="en-US" dirty="0"/>
              <a:t>Other species found:</a:t>
            </a:r>
          </a:p>
          <a:p>
            <a:r>
              <a:rPr lang="en-US" dirty="0"/>
              <a:t>Brown Bullhead</a:t>
            </a:r>
            <a:br>
              <a:rPr lang="en-US" dirty="0"/>
            </a:br>
            <a:r>
              <a:rPr lang="en-US" dirty="0"/>
              <a:t>Hybrid Sunfish</a:t>
            </a:r>
            <a:br>
              <a:rPr lang="en-US" dirty="0"/>
            </a:br>
            <a:r>
              <a:rPr lang="en-US" dirty="0"/>
              <a:t>Pumpkinseed</a:t>
            </a:r>
            <a:br>
              <a:rPr lang="en-US" dirty="0"/>
            </a:br>
            <a:r>
              <a:rPr lang="en-US" dirty="0"/>
              <a:t>Rock Bass</a:t>
            </a:r>
            <a:br>
              <a:rPr lang="en-US" dirty="0"/>
            </a:br>
            <a:r>
              <a:rPr lang="en-US" dirty="0"/>
              <a:t>White Sucker</a:t>
            </a:r>
            <a:br>
              <a:rPr lang="en-US" dirty="0"/>
            </a:br>
            <a:r>
              <a:rPr lang="en-US" dirty="0"/>
              <a:t>Yellow Bullhead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CE293B-90F7-2689-8AD0-5EFF49760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606" y="90802"/>
            <a:ext cx="4977394" cy="9144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7459ADC-64B6-DABF-42ED-C05F0C9F1F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993" y="1402879"/>
            <a:ext cx="6191789" cy="4852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88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5D2C9-B5E9-1E8C-524D-4445F6085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304028E-0591-FDB6-EA9F-1047E1F5F8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5834" y="1718267"/>
            <a:ext cx="10528513" cy="4139921"/>
          </a:xfrm>
        </p:spPr>
        <p:txBody>
          <a:bodyPr>
            <a:normAutofit/>
          </a:bodyPr>
          <a:lstStyle/>
          <a:p>
            <a:pPr algn="ctr"/>
            <a:r>
              <a:rPr lang="en-US" sz="7200" dirty="0"/>
              <a:t>Any Questions?</a:t>
            </a:r>
          </a:p>
          <a:p>
            <a:endParaRPr lang="en-US" dirty="0"/>
          </a:p>
          <a:p>
            <a:endParaRPr lang="en-US" dirty="0"/>
          </a:p>
          <a:p>
            <a:pPr algn="ctr"/>
            <a:r>
              <a:rPr lang="en-US" dirty="0"/>
              <a:t>Andrew Wiering</a:t>
            </a:r>
            <a:br>
              <a:rPr lang="en-US" dirty="0"/>
            </a:br>
            <a:r>
              <a:rPr lang="en-US" dirty="0"/>
              <a:t>DNR Fisheries – Bemidji Area</a:t>
            </a:r>
            <a:br>
              <a:rPr lang="en-US" dirty="0"/>
            </a:br>
            <a:r>
              <a:rPr lang="en-US" dirty="0"/>
              <a:t>218-308-2338</a:t>
            </a:r>
            <a:br>
              <a:rPr lang="en-US" dirty="0"/>
            </a:br>
            <a:r>
              <a:rPr lang="en-US" dirty="0"/>
              <a:t>Andrew.wiering@state.mn.us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3CA686-E4FD-A978-FE26-B551002314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606" y="90802"/>
            <a:ext cx="4977394" cy="91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903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953A-754B-1F67-777C-DD1443C23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5E7159B-8309-F09F-C793-3C27DE2076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7513" y="813916"/>
            <a:ext cx="5428488" cy="5038880"/>
          </a:xfrm>
        </p:spPr>
        <p:txBody>
          <a:bodyPr/>
          <a:lstStyle/>
          <a:p>
            <a:r>
              <a:rPr lang="en-US" dirty="0"/>
              <a:t>Survey every 5 years</a:t>
            </a:r>
          </a:p>
          <a:p>
            <a:r>
              <a:rPr lang="en-US" dirty="0"/>
              <a:t>Primarily managed for Walleye</a:t>
            </a:r>
          </a:p>
          <a:p>
            <a:r>
              <a:rPr lang="en-US" dirty="0"/>
              <a:t>Stocked with Walleye fingerlings annually at a rate of 1.5 lbs/littoral-acre (~500 lbs.)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E8BCC7-B41A-1CB9-CB12-CB5891AB1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606" y="90802"/>
            <a:ext cx="4977394" cy="914402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91185F2-85EF-3B2C-1203-34079F8E4F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076477"/>
              </p:ext>
            </p:extLst>
          </p:nvPr>
        </p:nvGraphicFramePr>
        <p:xfrm>
          <a:off x="6275552" y="1195288"/>
          <a:ext cx="4977393" cy="4841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1269">
                  <a:extLst>
                    <a:ext uri="{9D8B030D-6E8A-4147-A177-3AD203B41FA5}">
                      <a16:colId xmlns:a16="http://schemas.microsoft.com/office/drawing/2014/main" val="2330658878"/>
                    </a:ext>
                  </a:extLst>
                </a:gridCol>
                <a:gridCol w="589609">
                  <a:extLst>
                    <a:ext uri="{9D8B030D-6E8A-4147-A177-3AD203B41FA5}">
                      <a16:colId xmlns:a16="http://schemas.microsoft.com/office/drawing/2014/main" val="188593838"/>
                    </a:ext>
                  </a:extLst>
                </a:gridCol>
                <a:gridCol w="891269">
                  <a:extLst>
                    <a:ext uri="{9D8B030D-6E8A-4147-A177-3AD203B41FA5}">
                      <a16:colId xmlns:a16="http://schemas.microsoft.com/office/drawing/2014/main" val="3144179713"/>
                    </a:ext>
                  </a:extLst>
                </a:gridCol>
                <a:gridCol w="671879">
                  <a:extLst>
                    <a:ext uri="{9D8B030D-6E8A-4147-A177-3AD203B41FA5}">
                      <a16:colId xmlns:a16="http://schemas.microsoft.com/office/drawing/2014/main" val="728462791"/>
                    </a:ext>
                  </a:extLst>
                </a:gridCol>
                <a:gridCol w="1096946">
                  <a:extLst>
                    <a:ext uri="{9D8B030D-6E8A-4147-A177-3AD203B41FA5}">
                      <a16:colId xmlns:a16="http://schemas.microsoft.com/office/drawing/2014/main" val="3140809293"/>
                    </a:ext>
                  </a:extLst>
                </a:gridCol>
                <a:gridCol w="836421">
                  <a:extLst>
                    <a:ext uri="{9D8B030D-6E8A-4147-A177-3AD203B41FA5}">
                      <a16:colId xmlns:a16="http://schemas.microsoft.com/office/drawing/2014/main" val="270391356"/>
                    </a:ext>
                  </a:extLst>
                </a:gridCol>
              </a:tblGrid>
              <a:tr h="2689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Lake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Year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Species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Strain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Life Stage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Pounds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extLst>
                  <a:ext uri="{0D108BD9-81ED-4DB2-BD59-A6C34878D82A}">
                    <a16:rowId xmlns:a16="http://schemas.microsoft.com/office/drawing/2014/main" val="1825709428"/>
                  </a:ext>
                </a:extLst>
              </a:tr>
              <a:tr h="2689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GRACE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2015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WAE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MIS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YRL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539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extLst>
                  <a:ext uri="{0D108BD9-81ED-4DB2-BD59-A6C34878D82A}">
                    <a16:rowId xmlns:a16="http://schemas.microsoft.com/office/drawing/2014/main" val="3302607400"/>
                  </a:ext>
                </a:extLst>
              </a:tr>
              <a:tr h="2689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GRACE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2016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WAE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MIS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ADL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412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extLst>
                  <a:ext uri="{0D108BD9-81ED-4DB2-BD59-A6C34878D82A}">
                    <a16:rowId xmlns:a16="http://schemas.microsoft.com/office/drawing/2014/main" val="3001901017"/>
                  </a:ext>
                </a:extLst>
              </a:tr>
              <a:tr h="2689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GRACE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2016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WAE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MIS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FGL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34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extLst>
                  <a:ext uri="{0D108BD9-81ED-4DB2-BD59-A6C34878D82A}">
                    <a16:rowId xmlns:a16="http://schemas.microsoft.com/office/drawing/2014/main" val="1945175300"/>
                  </a:ext>
                </a:extLst>
              </a:tr>
              <a:tr h="2689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GRACE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2016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WAE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MIS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YRL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59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extLst>
                  <a:ext uri="{0D108BD9-81ED-4DB2-BD59-A6C34878D82A}">
                    <a16:rowId xmlns:a16="http://schemas.microsoft.com/office/drawing/2014/main" val="2927093879"/>
                  </a:ext>
                </a:extLst>
              </a:tr>
              <a:tr h="2689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GRACE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2017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WAE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MIS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FGL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508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extLst>
                  <a:ext uri="{0D108BD9-81ED-4DB2-BD59-A6C34878D82A}">
                    <a16:rowId xmlns:a16="http://schemas.microsoft.com/office/drawing/2014/main" val="1194216987"/>
                  </a:ext>
                </a:extLst>
              </a:tr>
              <a:tr h="2689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GRACE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2018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WAE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MIS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FGL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619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extLst>
                  <a:ext uri="{0D108BD9-81ED-4DB2-BD59-A6C34878D82A}">
                    <a16:rowId xmlns:a16="http://schemas.microsoft.com/office/drawing/2014/main" val="946908373"/>
                  </a:ext>
                </a:extLst>
              </a:tr>
              <a:tr h="2689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GRACE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2019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WAE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MIS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FGL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527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extLst>
                  <a:ext uri="{0D108BD9-81ED-4DB2-BD59-A6C34878D82A}">
                    <a16:rowId xmlns:a16="http://schemas.microsoft.com/office/drawing/2014/main" val="3107347822"/>
                  </a:ext>
                </a:extLst>
              </a:tr>
              <a:tr h="2689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GRACE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2020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WAE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MIS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FGL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500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extLst>
                  <a:ext uri="{0D108BD9-81ED-4DB2-BD59-A6C34878D82A}">
                    <a16:rowId xmlns:a16="http://schemas.microsoft.com/office/drawing/2014/main" val="2640873143"/>
                  </a:ext>
                </a:extLst>
              </a:tr>
              <a:tr h="2689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GRACE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2021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WAE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MIS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FGL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195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extLst>
                  <a:ext uri="{0D108BD9-81ED-4DB2-BD59-A6C34878D82A}">
                    <a16:rowId xmlns:a16="http://schemas.microsoft.com/office/drawing/2014/main" val="2575934892"/>
                  </a:ext>
                </a:extLst>
              </a:tr>
              <a:tr h="2689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GRACE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2022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WAE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MIS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FGL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500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extLst>
                  <a:ext uri="{0D108BD9-81ED-4DB2-BD59-A6C34878D82A}">
                    <a16:rowId xmlns:a16="http://schemas.microsoft.com/office/drawing/2014/main" val="294309033"/>
                  </a:ext>
                </a:extLst>
              </a:tr>
              <a:tr h="2689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GRACE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2023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WAE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MIS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FGL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577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extLst>
                  <a:ext uri="{0D108BD9-81ED-4DB2-BD59-A6C34878D82A}">
                    <a16:rowId xmlns:a16="http://schemas.microsoft.com/office/drawing/2014/main" val="1925277014"/>
                  </a:ext>
                </a:extLst>
              </a:tr>
              <a:tr h="2689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GRACE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2023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WAE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MIS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YRL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extLst>
                  <a:ext uri="{0D108BD9-81ED-4DB2-BD59-A6C34878D82A}">
                    <a16:rowId xmlns:a16="http://schemas.microsoft.com/office/drawing/2014/main" val="3680869595"/>
                  </a:ext>
                </a:extLst>
              </a:tr>
              <a:tr h="2689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GRACE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WAE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MIS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FGL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250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extLst>
                  <a:ext uri="{0D108BD9-81ED-4DB2-BD59-A6C34878D82A}">
                    <a16:rowId xmlns:a16="http://schemas.microsoft.com/office/drawing/2014/main" val="1890815540"/>
                  </a:ext>
                </a:extLst>
              </a:tr>
              <a:tr h="2689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GRACE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WAE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MIS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YRL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400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extLst>
                  <a:ext uri="{0D108BD9-81ED-4DB2-BD59-A6C34878D82A}">
                    <a16:rowId xmlns:a16="http://schemas.microsoft.com/office/drawing/2014/main" val="1748716346"/>
                  </a:ext>
                </a:extLst>
              </a:tr>
              <a:tr h="2689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GRACE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2025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WAE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MIS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YRL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117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extLst>
                  <a:ext uri="{0D108BD9-81ED-4DB2-BD59-A6C34878D82A}">
                    <a16:rowId xmlns:a16="http://schemas.microsoft.com/office/drawing/2014/main" val="1812234201"/>
                  </a:ext>
                </a:extLst>
              </a:tr>
              <a:tr h="2689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GRACE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2025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WAE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MIS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ADL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229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extLst>
                  <a:ext uri="{0D108BD9-81ED-4DB2-BD59-A6C34878D82A}">
                    <a16:rowId xmlns:a16="http://schemas.microsoft.com/office/drawing/2014/main" val="2985058039"/>
                  </a:ext>
                </a:extLst>
              </a:tr>
              <a:tr h="2689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GRACE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2025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WAE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MIS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 dirty="0">
                          <a:effectLst/>
                        </a:rPr>
                        <a:t>FGL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 dirty="0">
                          <a:effectLst/>
                        </a:rPr>
                        <a:t>300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55" marR="6155" marT="6155" marB="0" anchor="b"/>
                </a:tc>
                <a:extLst>
                  <a:ext uri="{0D108BD9-81ED-4DB2-BD59-A6C34878D82A}">
                    <a16:rowId xmlns:a16="http://schemas.microsoft.com/office/drawing/2014/main" val="2617462801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724A1194-83B8-2ED9-2BA1-BA5D794447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55" y="3616144"/>
            <a:ext cx="4343943" cy="279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659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54AE7-A72C-132A-D996-7D6AC22FD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ABFFA-14DE-D346-8B68-FA68AB52DF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0787" y="844891"/>
            <a:ext cx="5325348" cy="5168217"/>
          </a:xfrm>
        </p:spPr>
        <p:txBody>
          <a:bodyPr/>
          <a:lstStyle/>
          <a:p>
            <a:r>
              <a:rPr lang="en-US" sz="3200" dirty="0"/>
              <a:t>What work is done during a standard survey?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12 Trap Nets</a:t>
            </a:r>
            <a:br>
              <a:rPr lang="en-US" sz="3200" dirty="0"/>
            </a:br>
            <a:r>
              <a:rPr lang="en-US" sz="3200" dirty="0"/>
              <a:t>12 Gill Nets</a:t>
            </a:r>
            <a:br>
              <a:rPr lang="en-US" sz="3200" dirty="0"/>
            </a:br>
            <a:r>
              <a:rPr lang="en-US" sz="3200" dirty="0"/>
              <a:t>1 Water Quality Assessment</a:t>
            </a: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5B82EF-E212-AF65-96F6-28EF46AE3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606" y="90802"/>
            <a:ext cx="4977394" cy="9144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18C27F-6482-1D25-BB97-7721FCAD0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67" y="284511"/>
            <a:ext cx="4859665" cy="6288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47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B73D1-0462-2C21-5DF5-5484B99B0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45429-EFDC-0BA5-0862-3A15623CC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504" y="770467"/>
            <a:ext cx="6189182" cy="3352800"/>
          </a:xfrm>
        </p:spPr>
        <p:txBody>
          <a:bodyPr/>
          <a:lstStyle/>
          <a:p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Results – Walleye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CPUE: 5.3 fish/GN</a:t>
            </a:r>
            <a:br>
              <a:rPr lang="en-US" sz="3200" dirty="0"/>
            </a:br>
            <a:r>
              <a:rPr lang="en-US" sz="3200" dirty="0"/>
              <a:t>Sizes: 10.4 – 28.5 inches</a:t>
            </a:r>
            <a:br>
              <a:rPr lang="en-US" sz="3200" dirty="0"/>
            </a:br>
            <a:r>
              <a:rPr lang="en-US" sz="3200" dirty="0"/>
              <a:t>Mean length: 18.1 inches</a:t>
            </a:r>
            <a:br>
              <a:rPr lang="en-US" sz="3200" dirty="0"/>
            </a:br>
            <a:r>
              <a:rPr lang="en-US" sz="3200" dirty="0"/>
              <a:t>Achieving 15 inches by age-6</a:t>
            </a:r>
            <a:br>
              <a:rPr lang="en-US" sz="3200" dirty="0"/>
            </a:br>
            <a:r>
              <a:rPr lang="en-US" sz="3200" dirty="0"/>
              <a:t>Year class strength: age-2 (2023, n=12)</a:t>
            </a:r>
            <a:br>
              <a:rPr lang="en-US" sz="3200" dirty="0"/>
            </a:br>
            <a:r>
              <a:rPr lang="en-US" sz="3200" dirty="0"/>
              <a:t>age-3 (2022, n=11), age-6 (2019, n =14)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2781C1-4DB8-1D09-30CC-82A7D2851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606" y="90802"/>
            <a:ext cx="4977394" cy="9144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4E6F5BC-CE01-47DB-0E71-4C638B275E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355" y="1695240"/>
            <a:ext cx="5201279" cy="346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215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1C8A8-E628-ED58-6C35-E2852705A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200BC89-F3B2-5143-EA0D-89F9330D49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5834" y="804915"/>
            <a:ext cx="4622243" cy="1645920"/>
          </a:xfrm>
        </p:spPr>
        <p:txBody>
          <a:bodyPr/>
          <a:lstStyle/>
          <a:p>
            <a:r>
              <a:rPr lang="en-US" dirty="0"/>
              <a:t>Historical Catch – Walleye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99E172-44D9-B121-AC08-0276CCC786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606" y="90802"/>
            <a:ext cx="4977394" cy="9144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B4097E2-49BB-BB28-D358-B8A34C35A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7449" y="1518621"/>
            <a:ext cx="8157102" cy="490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30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50E07-DE62-B009-0EB9-6C49107C0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29BC5-F802-C9A3-C6FC-98955A93DA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833" y="1586545"/>
            <a:ext cx="6189182" cy="3352800"/>
          </a:xfrm>
        </p:spPr>
        <p:txBody>
          <a:bodyPr/>
          <a:lstStyle/>
          <a:p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Results – Northern Pike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CPUE: 15.8 fish/GN</a:t>
            </a:r>
            <a:br>
              <a:rPr lang="en-US" sz="3200" dirty="0"/>
            </a:br>
            <a:r>
              <a:rPr lang="en-US" sz="3200" dirty="0"/>
              <a:t>Sizes: 14.2 – 34.4 inches</a:t>
            </a:r>
            <a:br>
              <a:rPr lang="en-US" sz="3200" dirty="0"/>
            </a:br>
            <a:r>
              <a:rPr lang="en-US" sz="3200" dirty="0"/>
              <a:t>Mean length: 20.3 inches</a:t>
            </a:r>
            <a:br>
              <a:rPr lang="en-US" sz="3200" dirty="0"/>
            </a:br>
            <a:r>
              <a:rPr lang="en-US" sz="3200" dirty="0"/>
              <a:t>11% in the 22-26 zone PSL</a:t>
            </a:r>
            <a:br>
              <a:rPr lang="en-US" sz="3200" dirty="0"/>
            </a:br>
            <a:r>
              <a:rPr lang="en-US" sz="3200" dirty="0"/>
              <a:t>15% exceeded 26 inches</a:t>
            </a:r>
            <a:br>
              <a:rPr lang="en-US" sz="3200" dirty="0"/>
            </a:br>
            <a:r>
              <a:rPr lang="en-US" sz="3200" dirty="0"/>
              <a:t>Abundance of small pike</a:t>
            </a:r>
            <a:br>
              <a:rPr lang="en-US" sz="3200" dirty="0"/>
            </a:br>
            <a:br>
              <a:rPr lang="en-US" sz="3200" dirty="0"/>
            </a:b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185631-3E92-1F60-9FBC-E5DB3C9924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606" y="90802"/>
            <a:ext cx="4977394" cy="914402"/>
          </a:xfrm>
          <a:prstGeom prst="rect">
            <a:avLst/>
          </a:prstGeom>
        </p:spPr>
      </p:pic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E8F8AF5C-3A10-1FD2-212A-A1F89885F7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6992836"/>
              </p:ext>
            </p:extLst>
          </p:nvPr>
        </p:nvGraphicFramePr>
        <p:xfrm>
          <a:off x="6429785" y="1005204"/>
          <a:ext cx="3353312" cy="5680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2811674" imgH="4762563" progId="Excel.Sheet.12">
                  <p:embed/>
                </p:oleObj>
              </mc:Choice>
              <mc:Fallback>
                <p:oleObj name="Worksheet" r:id="rId3" imgW="2811674" imgH="4762563" progId="Excel.Sheet.12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E8F8AF5C-3A10-1FD2-212A-A1F89885F7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29785" y="1005204"/>
                        <a:ext cx="3353312" cy="56803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7404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ADA83-1971-5A7E-402A-19B7BCF57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04A5E4C-FB52-4B06-D4CB-DFFC75F2AC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5834" y="804915"/>
            <a:ext cx="5654631" cy="1645920"/>
          </a:xfrm>
        </p:spPr>
        <p:txBody>
          <a:bodyPr/>
          <a:lstStyle/>
          <a:p>
            <a:r>
              <a:rPr lang="en-US" dirty="0"/>
              <a:t>Historical Catch – Northern Pike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95CD5F-AD90-5D6C-C242-5669A77E62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606" y="90802"/>
            <a:ext cx="4977394" cy="91440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7F0BE9A-4C12-B56F-4972-49B9E8CE7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0184" y="1356528"/>
            <a:ext cx="8080562" cy="486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195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A2151-2510-02D2-332A-585CDC8AE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846C5-2819-9AA9-07B5-C20CDD19F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833" y="1586545"/>
            <a:ext cx="6387232" cy="3352800"/>
          </a:xfrm>
        </p:spPr>
        <p:txBody>
          <a:bodyPr/>
          <a:lstStyle/>
          <a:p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Results – Bluegill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CPUE: 14.6 fish/TN</a:t>
            </a:r>
            <a:br>
              <a:rPr lang="en-US" sz="3200" dirty="0"/>
            </a:br>
            <a:r>
              <a:rPr lang="en-US" sz="3200" dirty="0"/>
              <a:t>Sizes: 3.1 – 9.1 inches</a:t>
            </a:r>
            <a:br>
              <a:rPr lang="en-US" sz="3200" dirty="0"/>
            </a:br>
            <a:r>
              <a:rPr lang="en-US" sz="3200" dirty="0"/>
              <a:t>Mean length: 6.8 inches</a:t>
            </a:r>
            <a:br>
              <a:rPr lang="en-US" sz="3200" dirty="0"/>
            </a:br>
            <a:r>
              <a:rPr lang="en-US" sz="3200" dirty="0"/>
              <a:t>8% of all BLG captured &gt;8 inches</a:t>
            </a:r>
            <a:br>
              <a:rPr lang="en-US" sz="3200" dirty="0"/>
            </a:br>
            <a:r>
              <a:rPr lang="en-US" sz="3200" dirty="0"/>
              <a:t>Achieving 8 inches between 6 and 7 years</a:t>
            </a:r>
            <a:br>
              <a:rPr lang="en-US" sz="3200" dirty="0"/>
            </a:br>
            <a:r>
              <a:rPr lang="en-US" sz="3200" dirty="0"/>
              <a:t>Recruitment is high and consistent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B46AAB-E592-9A8A-F933-97507E95FF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606" y="90802"/>
            <a:ext cx="4977394" cy="9144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89D2EAD-17CD-C886-E67F-842E688B4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065" y="2021502"/>
            <a:ext cx="4878864" cy="324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714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259F9-E4AB-9C53-B108-FDA002111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7ABDE72-19AF-B7E7-6B4A-3366E6667B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5834" y="804915"/>
            <a:ext cx="5654631" cy="1645920"/>
          </a:xfrm>
        </p:spPr>
        <p:txBody>
          <a:bodyPr/>
          <a:lstStyle/>
          <a:p>
            <a:r>
              <a:rPr lang="en-US" dirty="0"/>
              <a:t>Historical Catch – Bluegill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4F9DBC-EE70-9314-88B8-A320C351C5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606" y="90802"/>
            <a:ext cx="4977394" cy="9144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74155C-DA89-CAB2-63B5-027DE186E3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2567" y="1303013"/>
            <a:ext cx="8586865" cy="516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46317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7034</TotalTime>
  <Words>555</Words>
  <Application>Microsoft Office PowerPoint</Application>
  <PresentationFormat>Widescreen</PresentationFormat>
  <Paragraphs>132</Paragraphs>
  <Slides>17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 Light</vt:lpstr>
      <vt:lpstr>Metropolitan</vt:lpstr>
      <vt:lpstr>Worksheet</vt:lpstr>
      <vt:lpstr>Grace Lake Standard Survey</vt:lpstr>
      <vt:lpstr>PowerPoint Presentation</vt:lpstr>
      <vt:lpstr>What work is done during a standard survey?  12 Trap Nets 12 Gill Nets 1 Water Quality Assessment     </vt:lpstr>
      <vt:lpstr>     Results – Walleye  CPUE: 5.3 fish/GN Sizes: 10.4 – 28.5 inches Mean length: 18.1 inches Achieving 15 inches by age-6 Year class strength: age-2 (2023, n=12) age-3 (2022, n=11), age-6 (2019, n =14)</vt:lpstr>
      <vt:lpstr>PowerPoint Presentation</vt:lpstr>
      <vt:lpstr>     Results – Northern Pike  CPUE: 15.8 fish/GN Sizes: 14.2 – 34.4 inches Mean length: 20.3 inches 11% in the 22-26 zone PSL 15% exceeded 26 inches Abundance of small pike  </vt:lpstr>
      <vt:lpstr>PowerPoint Presentation</vt:lpstr>
      <vt:lpstr>     Results – Bluegill  CPUE: 14.6 fish/TN Sizes: 3.1 – 9.1 inches Mean length: 6.8 inches 8% of all BLG captured &gt;8 inches Achieving 8 inches between 6 and 7 years Recruitment is high and consistent</vt:lpstr>
      <vt:lpstr>PowerPoint Presentation</vt:lpstr>
      <vt:lpstr>     Results – Black Crappie  CPUE: 4.1 fish/GN Sizes: 5.3 – 12.1 inches Mean length: 9.8 inches 53% of all BLC captured &gt;10 inches Achieving 10 inches between 4 and 5 years 2021 year class dominates current pop. (61%)</vt:lpstr>
      <vt:lpstr>PowerPoint Presentation</vt:lpstr>
      <vt:lpstr>     Results – Largemouth Bass  CPUE: 6.5 fish/GN Sizes: 5.6 – 20.2 inches Mean length: 11.4 inches 29% of all LMB captured &gt;12 inches </vt:lpstr>
      <vt:lpstr>PowerPoint Presentation</vt:lpstr>
      <vt:lpstr>     Results – Yellow Perch  CPUE: 8.8 fish/GN Sizes: 5.5 – 10.3 inches Mean length: 7.9 inches 53% of all YEP captured &gt;8 inches </vt:lpstr>
      <vt:lpstr>PowerPoint Presentation</vt:lpstr>
      <vt:lpstr>PowerPoint Presentation</vt:lpstr>
      <vt:lpstr>PowerPoint Presentation</vt:lpstr>
    </vt:vector>
  </TitlesOfParts>
  <Company>MNDNR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Wiering, Andrew (DNR)</dc:creator>
  <cp:lastModifiedBy>Wiering, Andrew (DNR)</cp:lastModifiedBy>
  <cp:revision>20</cp:revision>
  <dcterms:created xsi:type="dcterms:W3CDTF">2026-05-20T17:22:30Z</dcterms:created>
  <dcterms:modified xsi:type="dcterms:W3CDTF">2026-05-30T14:02:20Z</dcterms:modified>
</cp:coreProperties>
</file>